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300" r:id="rId4"/>
    <p:sldId id="259" r:id="rId5"/>
    <p:sldId id="301" r:id="rId6"/>
    <p:sldId id="275" r:id="rId7"/>
    <p:sldId id="261" r:id="rId8"/>
    <p:sldId id="302" r:id="rId9"/>
    <p:sldId id="303" r:id="rId10"/>
    <p:sldId id="304" r:id="rId11"/>
    <p:sldId id="307" r:id="rId12"/>
    <p:sldId id="305" r:id="rId13"/>
    <p:sldId id="310" r:id="rId14"/>
    <p:sldId id="309" r:id="rId15"/>
    <p:sldId id="321" r:id="rId16"/>
    <p:sldId id="322" r:id="rId17"/>
    <p:sldId id="308" r:id="rId18"/>
    <p:sldId id="311" r:id="rId19"/>
    <p:sldId id="313" r:id="rId20"/>
    <p:sldId id="323" r:id="rId21"/>
    <p:sldId id="324" r:id="rId22"/>
    <p:sldId id="312" r:id="rId23"/>
    <p:sldId id="314" r:id="rId24"/>
    <p:sldId id="315" r:id="rId25"/>
    <p:sldId id="316" r:id="rId26"/>
    <p:sldId id="317" r:id="rId27"/>
    <p:sldId id="318" r:id="rId28"/>
    <p:sldId id="319" r:id="rId29"/>
    <p:sldId id="320" r:id="rId30"/>
    <p:sldId id="267" r:id="rId31"/>
  </p:sldIdLst>
  <p:sldSz cx="18288000" cy="10287000"/>
  <p:notesSz cx="6858000" cy="9144000"/>
  <p:embeddedFontLst>
    <p:embeddedFont>
      <p:font typeface="Big Shoulders Display" panose="020B0604020202020204" charset="0"/>
      <p:regular r:id="rId33"/>
    </p:embeddedFont>
    <p:embeddedFont>
      <p:font typeface="Big Shoulders Display Bold" panose="020B0604020202020204" charset="0"/>
      <p:regular r:id="rId34"/>
    </p:embeddedFon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Lato Bold" panose="020F0502020204030203" pitchFamily="34"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7" autoAdjust="0"/>
    <p:restoredTop sz="94622" autoAdjust="0"/>
  </p:normalViewPr>
  <p:slideViewPr>
    <p:cSldViewPr>
      <p:cViewPr varScale="1">
        <p:scale>
          <a:sx n="46" d="100"/>
          <a:sy n="46" d="100"/>
        </p:scale>
        <p:origin x="7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F83B5-A131-4707-9088-1E51F16951BC}" type="datetimeFigureOut">
              <a:rPr lang="es-MX" smtClean="0"/>
              <a:t>10/02/2023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DF248-75FF-4C45-AD8D-196EF1F72B49}" type="slidenum">
              <a:rPr lang="es-MX" smtClean="0"/>
              <a:t>‹Nº›</a:t>
            </a:fld>
            <a:endParaRPr lang="es-MX"/>
          </a:p>
        </p:txBody>
      </p:sp>
    </p:spTree>
    <p:extLst>
      <p:ext uri="{BB962C8B-B14F-4D97-AF65-F5344CB8AC3E}">
        <p14:creationId xmlns:p14="http://schemas.microsoft.com/office/powerpoint/2010/main" val="267743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8.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721248" y="-108411"/>
            <a:ext cx="9525" cy="10503822"/>
          </a:xfrm>
          <a:prstGeom prst="rect">
            <a:avLst/>
          </a:prstGeom>
          <a:solidFill>
            <a:srgbClr val="FFFFFF"/>
          </a:solidFill>
        </p:spPr>
      </p:sp>
      <p:pic>
        <p:nvPicPr>
          <p:cNvPr id="6" name="Picture 6"/>
          <p:cNvPicPr>
            <a:picLocks noChangeAspect="1"/>
          </p:cNvPicPr>
          <p:nvPr/>
        </p:nvPicPr>
        <p:blipFill>
          <a:blip r:embed="rId2"/>
          <a:srcRect/>
          <a:stretch>
            <a:fillRect/>
          </a:stretch>
        </p:blipFill>
        <p:spPr>
          <a:xfrm>
            <a:off x="14528499" y="7809616"/>
            <a:ext cx="854503" cy="794688"/>
          </a:xfrm>
          <a:prstGeom prst="rect">
            <a:avLst/>
          </a:prstGeom>
        </p:spPr>
      </p:pic>
      <p:pic>
        <p:nvPicPr>
          <p:cNvPr id="7" name="Picture 7"/>
          <p:cNvPicPr>
            <a:picLocks noChangeAspect="1"/>
          </p:cNvPicPr>
          <p:nvPr/>
        </p:nvPicPr>
        <p:blipFill>
          <a:blip r:embed="rId3"/>
          <a:srcRect/>
          <a:stretch>
            <a:fillRect/>
          </a:stretch>
        </p:blipFill>
        <p:spPr>
          <a:xfrm>
            <a:off x="981075" y="1028700"/>
            <a:ext cx="453254" cy="453254"/>
          </a:xfrm>
          <a:prstGeom prst="rect">
            <a:avLst/>
          </a:prstGeom>
        </p:spPr>
      </p:pic>
      <p:sp>
        <p:nvSpPr>
          <p:cNvPr id="8" name="AutoShape 8"/>
          <p:cNvSpPr/>
          <p:nvPr/>
        </p:nvSpPr>
        <p:spPr>
          <a:xfrm>
            <a:off x="-2566752" y="9077325"/>
            <a:ext cx="18288000" cy="9525"/>
          </a:xfrm>
          <a:prstGeom prst="rect">
            <a:avLst/>
          </a:prstGeom>
          <a:solidFill>
            <a:srgbClr val="FFFFFF"/>
          </a:solidFill>
        </p:spPr>
      </p:sp>
      <p:pic>
        <p:nvPicPr>
          <p:cNvPr id="12" name="Picture 12"/>
          <p:cNvPicPr>
            <a:picLocks noChangeAspect="1"/>
          </p:cNvPicPr>
          <p:nvPr/>
        </p:nvPicPr>
        <p:blipFill>
          <a:blip r:embed="rId4"/>
          <a:srcRect/>
          <a:stretch>
            <a:fillRect/>
          </a:stretch>
        </p:blipFill>
        <p:spPr>
          <a:xfrm>
            <a:off x="1028700" y="9539656"/>
            <a:ext cx="431173" cy="190500"/>
          </a:xfrm>
          <a:prstGeom prst="rect">
            <a:avLst/>
          </a:prstGeom>
        </p:spPr>
      </p:pic>
      <p:sp>
        <p:nvSpPr>
          <p:cNvPr id="13" name="TextBox 13"/>
          <p:cNvSpPr txBox="1"/>
          <p:nvPr/>
        </p:nvSpPr>
        <p:spPr>
          <a:xfrm>
            <a:off x="16439110" y="1198822"/>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sp>
        <p:nvSpPr>
          <p:cNvPr id="14" name="TextBox 14"/>
          <p:cNvSpPr txBox="1"/>
          <p:nvPr/>
        </p:nvSpPr>
        <p:spPr>
          <a:xfrm rot="5400000">
            <a:off x="14436284"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SOCIAL SCIENCE CLASS | LAMFORD SCHOOL</a:t>
            </a:r>
          </a:p>
        </p:txBody>
      </p:sp>
      <p:sp>
        <p:nvSpPr>
          <p:cNvPr id="18" name="TextBox 11">
            <a:extLst>
              <a:ext uri="{FF2B5EF4-FFF2-40B4-BE49-F238E27FC236}">
                <a16:creationId xmlns:a16="http://schemas.microsoft.com/office/drawing/2014/main" id="{6EF2082C-3DB2-4AD4-965C-50AA7B269BB7}"/>
              </a:ext>
            </a:extLst>
          </p:cNvPr>
          <p:cNvSpPr txBox="1"/>
          <p:nvPr/>
        </p:nvSpPr>
        <p:spPr>
          <a:xfrm>
            <a:off x="1459873" y="4878090"/>
            <a:ext cx="5219704" cy="1700594"/>
          </a:xfrm>
          <a:prstGeom prst="rect">
            <a:avLst/>
          </a:prstGeom>
        </p:spPr>
        <p:txBody>
          <a:bodyPr wrap="square" lIns="0" tIns="0" rIns="0" bIns="0" rtlCol="0" anchor="t">
            <a:spAutoFit/>
          </a:bodyPr>
          <a:lstStyle/>
          <a:p>
            <a:pPr>
              <a:lnSpc>
                <a:spcPts val="3359"/>
              </a:lnSpc>
            </a:pPr>
            <a:r>
              <a:rPr lang="es-ES" sz="2400" spc="360" dirty="0">
                <a:solidFill>
                  <a:srgbClr val="C6C3FF"/>
                </a:solidFill>
                <a:latin typeface="Lato Bold"/>
              </a:rPr>
              <a:t>Cristian </a:t>
            </a:r>
            <a:r>
              <a:rPr lang="es-ES" sz="2400" spc="360" dirty="0" err="1">
                <a:solidFill>
                  <a:srgbClr val="C6C3FF"/>
                </a:solidFill>
                <a:latin typeface="Lato Bold"/>
              </a:rPr>
              <a:t>Rodriguez</a:t>
            </a:r>
            <a:endParaRPr lang="es-ES" sz="2400" spc="360" dirty="0">
              <a:solidFill>
                <a:srgbClr val="C6C3FF"/>
              </a:solidFill>
              <a:latin typeface="Lato Bold"/>
            </a:endParaRPr>
          </a:p>
          <a:p>
            <a:pPr>
              <a:lnSpc>
                <a:spcPts val="3359"/>
              </a:lnSpc>
            </a:pPr>
            <a:endParaRPr lang="es-ES" sz="2400" spc="360" dirty="0">
              <a:solidFill>
                <a:srgbClr val="C6C3FF"/>
              </a:solidFill>
              <a:latin typeface="Lato Bold"/>
            </a:endParaRPr>
          </a:p>
          <a:p>
            <a:pPr>
              <a:lnSpc>
                <a:spcPts val="3359"/>
              </a:lnSpc>
            </a:pPr>
            <a:r>
              <a:rPr lang="es-ES" sz="2400" spc="360" dirty="0">
                <a:solidFill>
                  <a:srgbClr val="C6C3FF"/>
                </a:solidFill>
                <a:latin typeface="Lato Bold"/>
              </a:rPr>
              <a:t>Octubre 2022 – Febrero 2023</a:t>
            </a:r>
            <a:endParaRPr lang="en-US" sz="2400" spc="360" dirty="0">
              <a:solidFill>
                <a:srgbClr val="C6C3FF"/>
              </a:solidFill>
              <a:latin typeface="Lato Bold"/>
            </a:endParaRPr>
          </a:p>
        </p:txBody>
      </p:sp>
      <p:sp>
        <p:nvSpPr>
          <p:cNvPr id="15" name="Título 1">
            <a:extLst>
              <a:ext uri="{FF2B5EF4-FFF2-40B4-BE49-F238E27FC236}">
                <a16:creationId xmlns:a16="http://schemas.microsoft.com/office/drawing/2014/main" id="{1BE825B2-9F63-E4F8-0700-F60AE6E83A90}"/>
              </a:ext>
            </a:extLst>
          </p:cNvPr>
          <p:cNvSpPr txBox="1">
            <a:spLocks/>
          </p:cNvSpPr>
          <p:nvPr/>
        </p:nvSpPr>
        <p:spPr>
          <a:xfrm>
            <a:off x="456179" y="814474"/>
            <a:ext cx="11762961" cy="2304281"/>
          </a:xfrm>
          <a:prstGeom prst="rect">
            <a:avLst/>
          </a:prstGeom>
        </p:spPr>
        <p:txBody>
          <a:bodyPr rtlCol="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7200" b="1" dirty="0">
                <a:solidFill>
                  <a:srgbClr val="FF0000"/>
                </a:solidFill>
                <a:latin typeface="Lato Bold" panose="020F0502020204030203" charset="0"/>
                <a:ea typeface="Lato Bold" panose="020F0502020204030203" charset="0"/>
                <a:cs typeface="Lato Bold" panose="020F0502020204030203" charset="0"/>
              </a:rPr>
              <a:t>Fundamento de Base De Datos</a:t>
            </a:r>
          </a:p>
        </p:txBody>
      </p:sp>
      <p:sp>
        <p:nvSpPr>
          <p:cNvPr id="17" name="Subtítulo 2">
            <a:extLst>
              <a:ext uri="{FF2B5EF4-FFF2-40B4-BE49-F238E27FC236}">
                <a16:creationId xmlns:a16="http://schemas.microsoft.com/office/drawing/2014/main" id="{F3B3D664-1C30-44DE-4C24-1F505BBD003D}"/>
              </a:ext>
            </a:extLst>
          </p:cNvPr>
          <p:cNvSpPr txBox="1">
            <a:spLocks/>
          </p:cNvSpPr>
          <p:nvPr/>
        </p:nvSpPr>
        <p:spPr>
          <a:xfrm>
            <a:off x="1018761" y="6096000"/>
            <a:ext cx="11173239" cy="3376527"/>
          </a:xfrm>
          <a:prstGeom prst="rect">
            <a:avLst/>
          </a:prstGeom>
        </p:spPr>
        <p:txBody>
          <a:bodyPr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s-ES" dirty="0">
              <a:latin typeface="Arial" panose="020B0604020202020204" pitchFamily="34" charset="0"/>
              <a:ea typeface="Calibri" panose="020F0502020204030204" pitchFamily="34" charset="0"/>
              <a:cs typeface="Arial" panose="020B0604020202020204" pitchFamily="34" charset="0"/>
            </a:endParaRPr>
          </a:p>
        </p:txBody>
      </p:sp>
      <p:pic>
        <p:nvPicPr>
          <p:cNvPr id="19" name="Picture 2" descr="Resultado de imagen para logo utpl">
            <a:extLst>
              <a:ext uri="{FF2B5EF4-FFF2-40B4-BE49-F238E27FC236}">
                <a16:creationId xmlns:a16="http://schemas.microsoft.com/office/drawing/2014/main" id="{0373D987-FEF0-CE7D-9A16-A5AF6907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65331"/>
            <a:ext cx="4443413"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e De Datos Administrar - Gráficos vectoriales gratis en Pixabay - Pixabay">
            <a:extLst>
              <a:ext uri="{FF2B5EF4-FFF2-40B4-BE49-F238E27FC236}">
                <a16:creationId xmlns:a16="http://schemas.microsoft.com/office/drawing/2014/main" id="{5D71CAB2-AEAB-FDAD-80B0-129F395F46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77464" y="3702367"/>
            <a:ext cx="5210179" cy="5210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02162" y="5231569"/>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Production_companies y </a:t>
            </a:r>
            <a:r>
              <a:rPr lang="es-ES" sz="2000" dirty="0" err="1">
                <a:solidFill>
                  <a:srgbClr val="FFFFFF"/>
                </a:solidFill>
                <a:latin typeface="Lato"/>
              </a:rPr>
              <a:t>Prodction_countries</a:t>
            </a:r>
            <a:r>
              <a:rPr lang="es-ES" sz="2000" dirty="0">
                <a:solidFill>
                  <a:srgbClr val="FFFFFF"/>
                </a:solidFill>
                <a:latin typeface="Lato"/>
              </a:rPr>
              <a:t> son </a:t>
            </a:r>
            <a:r>
              <a:rPr lang="es-ES" sz="2000" dirty="0" err="1">
                <a:solidFill>
                  <a:srgbClr val="FFFFFF"/>
                </a:solidFill>
                <a:latin typeface="Lato"/>
              </a:rPr>
              <a:t>Strings</a:t>
            </a:r>
            <a:r>
              <a:rPr lang="es-ES" sz="2000" dirty="0">
                <a:solidFill>
                  <a:srgbClr val="FFFFFF"/>
                </a:solidFill>
                <a:latin typeface="Lato"/>
              </a:rPr>
              <a:t> de JSON y su </a:t>
            </a:r>
            <a:r>
              <a:rPr lang="es-ES" sz="2000" dirty="0" err="1">
                <a:solidFill>
                  <a:srgbClr val="FFFFFF"/>
                </a:solidFill>
                <a:latin typeface="Lato"/>
              </a:rPr>
              <a:t>relacion</a:t>
            </a:r>
            <a:r>
              <a:rPr lang="es-ES" sz="2000" dirty="0">
                <a:solidFill>
                  <a:srgbClr val="FFFFFF"/>
                </a:solidFill>
                <a:latin typeface="Lato"/>
              </a:rPr>
              <a:t> es de mucho a muchos.</a:t>
            </a:r>
          </a:p>
        </p:txBody>
      </p:sp>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Production_companies y </a:t>
            </a:r>
            <a:r>
              <a:rPr lang="en-US" sz="6000" dirty="0" err="1">
                <a:solidFill>
                  <a:srgbClr val="FF0000"/>
                </a:solidFill>
                <a:latin typeface="Big Shoulders Display Bold"/>
              </a:rPr>
              <a:t>Prodction_countries</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10</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10</a:t>
            </a:fld>
            <a:endParaRPr lang="es-ES"/>
          </a:p>
        </p:txBody>
      </p:sp>
      <p:pic>
        <p:nvPicPr>
          <p:cNvPr id="5" name="Imagen 4">
            <a:extLst>
              <a:ext uri="{FF2B5EF4-FFF2-40B4-BE49-F238E27FC236}">
                <a16:creationId xmlns:a16="http://schemas.microsoft.com/office/drawing/2014/main" id="{CD76CCC5-B2BE-E899-0417-F8D084AE1FC1}"/>
              </a:ext>
            </a:extLst>
          </p:cNvPr>
          <p:cNvPicPr>
            <a:picLocks noChangeAspect="1"/>
          </p:cNvPicPr>
          <p:nvPr/>
        </p:nvPicPr>
        <p:blipFill>
          <a:blip r:embed="rId4"/>
          <a:stretch>
            <a:fillRect/>
          </a:stretch>
        </p:blipFill>
        <p:spPr>
          <a:xfrm>
            <a:off x="9735726" y="3667441"/>
            <a:ext cx="7523574" cy="5742941"/>
          </a:xfrm>
          <a:prstGeom prst="rect">
            <a:avLst/>
          </a:prstGeom>
        </p:spPr>
      </p:pic>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9" name="TextBox 7">
            <a:extLst>
              <a:ext uri="{FF2B5EF4-FFF2-40B4-BE49-F238E27FC236}">
                <a16:creationId xmlns:a16="http://schemas.microsoft.com/office/drawing/2014/main" id="{29D173E2-F147-C1D3-F791-C2C176F3BE37}"/>
              </a:ext>
            </a:extLst>
          </p:cNvPr>
          <p:cNvSpPr txBox="1"/>
          <p:nvPr/>
        </p:nvSpPr>
        <p:spPr>
          <a:xfrm rot="16200000">
            <a:off x="-2511621" y="59422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248980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46803" y="559226"/>
            <a:ext cx="8597197" cy="1833835"/>
          </a:xfrm>
          <a:prstGeom prst="rect">
            <a:avLst/>
          </a:prstGeom>
        </p:spPr>
        <p:txBody>
          <a:bodyPr wrap="square" lIns="0" tIns="0" rIns="0" bIns="0" rtlCol="0" anchor="t">
            <a:spAutoFit/>
          </a:bodyPr>
          <a:lstStyle/>
          <a:p>
            <a:pPr>
              <a:lnSpc>
                <a:spcPts val="14300"/>
              </a:lnSpc>
            </a:pPr>
            <a:r>
              <a:rPr lang="en-US" sz="13000" dirty="0">
                <a:solidFill>
                  <a:srgbClr val="FF0000"/>
                </a:solidFill>
                <a:latin typeface="Big Shoulders Display Bold"/>
              </a:rPr>
              <a:t>LIMPIEZA</a:t>
            </a:r>
          </a:p>
        </p:txBody>
      </p:sp>
      <p:sp>
        <p:nvSpPr>
          <p:cNvPr id="8" name="TextBox 8"/>
          <p:cNvSpPr txBox="1"/>
          <p:nvPr/>
        </p:nvSpPr>
        <p:spPr>
          <a:xfrm>
            <a:off x="12912748" y="1991234"/>
            <a:ext cx="3237837" cy="7022243"/>
          </a:xfrm>
          <a:prstGeom prst="rect">
            <a:avLst/>
          </a:prstGeom>
        </p:spPr>
        <p:txBody>
          <a:bodyPr lIns="0" tIns="0" rIns="0" bIns="0" rtlCol="0" anchor="t">
            <a:spAutoFit/>
          </a:bodyPr>
          <a:lstStyle/>
          <a:p>
            <a:pPr>
              <a:lnSpc>
                <a:spcPts val="2880"/>
              </a:lnSpc>
            </a:pPr>
            <a:r>
              <a:rPr lang="es-ES" sz="1800" dirty="0">
                <a:solidFill>
                  <a:srgbClr val="FFFFFF"/>
                </a:solidFill>
                <a:latin typeface="Lato"/>
              </a:rPr>
              <a:t>La limpieza de datos es el proceso de identificar y corregir o eliminar datos incorrectos, incompletos, irrelevantes o duplicados en un conjunto de datos con el fin de mejorar la calidad de los datos y hacerlos útiles para su análisis. Esto puede incluir tareas como corregir errores tipográficos, fusionar o separar columnas, convertir tipos de datos, eliminar duplicados, completar valores faltantes, etc. </a:t>
            </a: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a realizar para la </a:t>
            </a:r>
            <a:r>
              <a:rPr lang="es-ES" dirty="0">
                <a:solidFill>
                  <a:srgbClr val="FFFFFF"/>
                </a:solidFill>
                <a:latin typeface="Lato"/>
              </a:rPr>
              <a:t>limpieza</a:t>
            </a:r>
            <a:r>
              <a:rPr lang="es-ES" sz="1800" dirty="0">
                <a:solidFill>
                  <a:srgbClr val="FFFFFF"/>
                </a:solidFill>
                <a:latin typeface="Lato"/>
              </a:rPr>
              <a:t> de las distintas columnas:</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74197" y="827214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68570" y="605104"/>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010</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11</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528611" y="5580662"/>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1159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CREW</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011</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12</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12</a:t>
            </a:fld>
            <a:endParaRPr lang="es-ES"/>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LIMPIEZA</a:t>
            </a:r>
            <a:endParaRPr lang="es-ES" sz="4800" dirty="0"/>
          </a:p>
        </p:txBody>
      </p:sp>
      <p:sp>
        <p:nvSpPr>
          <p:cNvPr id="7" name="TextBox 7">
            <a:extLst>
              <a:ext uri="{FF2B5EF4-FFF2-40B4-BE49-F238E27FC236}">
                <a16:creationId xmlns:a16="http://schemas.microsoft.com/office/drawing/2014/main" id="{231E2F42-32D4-E595-C328-DF28D385BF57}"/>
              </a:ext>
            </a:extLst>
          </p:cNvPr>
          <p:cNvSpPr txBox="1"/>
          <p:nvPr/>
        </p:nvSpPr>
        <p:spPr>
          <a:xfrm rot="16200000">
            <a:off x="-2374875" y="5749615"/>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5" name="Imagen 4">
            <a:extLst>
              <a:ext uri="{FF2B5EF4-FFF2-40B4-BE49-F238E27FC236}">
                <a16:creationId xmlns:a16="http://schemas.microsoft.com/office/drawing/2014/main" id="{C289236A-86CF-04DC-DC1B-A2E739A824F8}"/>
              </a:ext>
            </a:extLst>
          </p:cNvPr>
          <p:cNvPicPr>
            <a:picLocks noChangeAspect="1"/>
          </p:cNvPicPr>
          <p:nvPr/>
        </p:nvPicPr>
        <p:blipFill rotWithShape="1">
          <a:blip r:embed="rId4">
            <a:extLst>
              <a:ext uri="{28A0092B-C50C-407E-A947-70E740481C1C}">
                <a14:useLocalDpi xmlns:a14="http://schemas.microsoft.com/office/drawing/2010/main" val="0"/>
              </a:ext>
            </a:extLst>
          </a:blip>
          <a:srcRect l="9997" t="10482" r="7760" b="11852"/>
          <a:stretch/>
        </p:blipFill>
        <p:spPr>
          <a:xfrm>
            <a:off x="6167634" y="1397579"/>
            <a:ext cx="8300858" cy="7576321"/>
          </a:xfrm>
          <a:prstGeom prst="rect">
            <a:avLst/>
          </a:prstGeom>
        </p:spPr>
      </p:pic>
    </p:spTree>
    <p:extLst>
      <p:ext uri="{BB962C8B-B14F-4D97-AF65-F5344CB8AC3E}">
        <p14:creationId xmlns:p14="http://schemas.microsoft.com/office/powerpoint/2010/main" val="78222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GENDER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012</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13</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LIMPIEZA</a:t>
            </a:r>
            <a:endParaRPr lang="es-ES" sz="4800" dirty="0"/>
          </a:p>
        </p:txBody>
      </p:sp>
      <p:pic>
        <p:nvPicPr>
          <p:cNvPr id="7" name="Imagen 6">
            <a:extLst>
              <a:ext uri="{FF2B5EF4-FFF2-40B4-BE49-F238E27FC236}">
                <a16:creationId xmlns:a16="http://schemas.microsoft.com/office/drawing/2014/main" id="{EF274FA9-0FC8-9E9C-2416-FEABFC34B0C1}"/>
              </a:ext>
            </a:extLst>
          </p:cNvPr>
          <p:cNvPicPr>
            <a:picLocks noChangeAspect="1"/>
          </p:cNvPicPr>
          <p:nvPr/>
        </p:nvPicPr>
        <p:blipFill>
          <a:blip r:embed="rId4"/>
          <a:stretch>
            <a:fillRect/>
          </a:stretch>
        </p:blipFill>
        <p:spPr>
          <a:xfrm>
            <a:off x="3600842" y="3981208"/>
            <a:ext cx="11884717" cy="3268297"/>
          </a:xfrm>
          <a:prstGeom prst="rect">
            <a:avLst/>
          </a:prstGeom>
        </p:spPr>
      </p:pic>
      <p:sp>
        <p:nvSpPr>
          <p:cNvPr id="2" name="TextBox 7">
            <a:extLst>
              <a:ext uri="{FF2B5EF4-FFF2-40B4-BE49-F238E27FC236}">
                <a16:creationId xmlns:a16="http://schemas.microsoft.com/office/drawing/2014/main" id="{42B152B8-568F-D4E6-33B4-EE6F4046FF8E}"/>
              </a:ext>
            </a:extLst>
          </p:cNvPr>
          <p:cNvSpPr txBox="1"/>
          <p:nvPr/>
        </p:nvSpPr>
        <p:spPr>
          <a:xfrm rot="16200000">
            <a:off x="-2460034"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3252297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677676" y="1096415"/>
            <a:ext cx="8597197" cy="3667671"/>
          </a:xfrm>
          <a:prstGeom prst="rect">
            <a:avLst/>
          </a:prstGeom>
        </p:spPr>
        <p:txBody>
          <a:bodyPr wrap="square" lIns="0" tIns="0" rIns="0" bIns="0" rtlCol="0" anchor="t">
            <a:spAutoFit/>
          </a:bodyPr>
          <a:lstStyle/>
          <a:p>
            <a:pPr>
              <a:lnSpc>
                <a:spcPts val="14300"/>
              </a:lnSpc>
            </a:pPr>
            <a:r>
              <a:rPr lang="en-US" sz="13000" dirty="0">
                <a:solidFill>
                  <a:srgbClr val="FF0000"/>
                </a:solidFill>
                <a:latin typeface="Big Shoulders Display Bold"/>
              </a:rPr>
              <a:t>CURSOR DE CARGA</a:t>
            </a:r>
          </a:p>
        </p:txBody>
      </p:sp>
      <p:sp>
        <p:nvSpPr>
          <p:cNvPr id="8" name="TextBox 8"/>
          <p:cNvSpPr txBox="1"/>
          <p:nvPr/>
        </p:nvSpPr>
        <p:spPr>
          <a:xfrm>
            <a:off x="12877526" y="2095500"/>
            <a:ext cx="3237837" cy="5906553"/>
          </a:xfrm>
          <a:prstGeom prst="rect">
            <a:avLst/>
          </a:prstGeom>
        </p:spPr>
        <p:txBody>
          <a:bodyPr lIns="0" tIns="0" rIns="0" bIns="0" rtlCol="0" anchor="t">
            <a:spAutoFit/>
          </a:bodyPr>
          <a:lstStyle/>
          <a:p>
            <a:pPr>
              <a:lnSpc>
                <a:spcPts val="2880"/>
              </a:lnSpc>
            </a:pPr>
            <a:r>
              <a:rPr lang="es-ES" sz="1800" dirty="0">
                <a:solidFill>
                  <a:srgbClr val="FFFFFF"/>
                </a:solidFill>
                <a:latin typeface="Lato"/>
              </a:rPr>
              <a:t>El cursor de carga se utiliza para realizar la carga de datos de manera eficiente, ya que permite procesar los datos de manera incremental en lugar de intentar cargar todos los datos de una sola vez. Esto también permite controlar el flujo de datos, hacer un seguimiento de los datos cargados y realizar validaciones en tiempo real mientras se cargan los datos.</a:t>
            </a:r>
          </a:p>
          <a:p>
            <a:pPr>
              <a:lnSpc>
                <a:spcPts val="2880"/>
              </a:lnSpc>
            </a:pPr>
            <a:endParaRPr lang="es-ES" dirty="0">
              <a:solidFill>
                <a:srgbClr val="FFFFFF"/>
              </a:solidFill>
              <a:latin typeface="Lato"/>
            </a:endParaRP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de cada cursor.</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74197" y="827214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68570" y="459774"/>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013</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14</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119919" y="5661339"/>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418579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15</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2E56790E-85FE-EA8A-A1E3-52BBC5DC69F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161309"/>
            <a:ext cx="9284323" cy="6780443"/>
          </a:xfrm>
          <a:prstGeom prst="rect">
            <a:avLst/>
          </a:prstGeom>
          <a:noFill/>
        </p:spPr>
      </p:pic>
    </p:spTree>
    <p:extLst>
      <p:ext uri="{BB962C8B-B14F-4D97-AF65-F5344CB8AC3E}">
        <p14:creationId xmlns:p14="http://schemas.microsoft.com/office/powerpoint/2010/main" val="208770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16</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7F2AE22F-9D10-658B-7D12-55DA8160DF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428937"/>
            <a:ext cx="9019045" cy="7585846"/>
          </a:xfrm>
          <a:prstGeom prst="rect">
            <a:avLst/>
          </a:prstGeom>
          <a:noFill/>
        </p:spPr>
      </p:pic>
    </p:spTree>
    <p:extLst>
      <p:ext uri="{BB962C8B-B14F-4D97-AF65-F5344CB8AC3E}">
        <p14:creationId xmlns:p14="http://schemas.microsoft.com/office/powerpoint/2010/main" val="336271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STATUS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17</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pic>
        <p:nvPicPr>
          <p:cNvPr id="10" name="Imagen 9">
            <a:extLst>
              <a:ext uri="{FF2B5EF4-FFF2-40B4-BE49-F238E27FC236}">
                <a16:creationId xmlns:a16="http://schemas.microsoft.com/office/drawing/2014/main" id="{BFCF3B6A-54CD-9BDB-C03D-2C048333D129}"/>
              </a:ext>
            </a:extLst>
          </p:cNvPr>
          <p:cNvPicPr>
            <a:picLocks noChangeAspect="1"/>
          </p:cNvPicPr>
          <p:nvPr/>
        </p:nvPicPr>
        <p:blipFill>
          <a:blip r:embed="rId4"/>
          <a:stretch>
            <a:fillRect/>
          </a:stretch>
        </p:blipFill>
        <p:spPr>
          <a:xfrm>
            <a:off x="7583424" y="571500"/>
            <a:ext cx="7925906" cy="8164064"/>
          </a:xfrm>
          <a:prstGeom prst="rect">
            <a:avLst/>
          </a:prstGeom>
        </p:spPr>
      </p:pic>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551584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MOVIE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015</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18</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1E1E4F81-05EA-F8FF-785D-07EFD1152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175" y="2301666"/>
            <a:ext cx="12439650" cy="7381875"/>
          </a:xfrm>
          <a:prstGeom prst="rect">
            <a:avLst/>
          </a:prstGeom>
        </p:spPr>
      </p:pic>
    </p:spTree>
    <p:extLst>
      <p:ext uri="{BB962C8B-B14F-4D97-AF65-F5344CB8AC3E}">
        <p14:creationId xmlns:p14="http://schemas.microsoft.com/office/powerpoint/2010/main" val="306719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MOVIE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19</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273759AE-4FEC-A46B-031B-C5BC72516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323" y="2419477"/>
            <a:ext cx="10877550" cy="3724275"/>
          </a:xfrm>
          <a:prstGeom prst="rect">
            <a:avLst/>
          </a:prstGeom>
        </p:spPr>
      </p:pic>
    </p:spTree>
    <p:extLst>
      <p:ext uri="{BB962C8B-B14F-4D97-AF65-F5344CB8AC3E}">
        <p14:creationId xmlns:p14="http://schemas.microsoft.com/office/powerpoint/2010/main" val="1700690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55327" y="1028699"/>
            <a:ext cx="9034179"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Conceptual</a:t>
            </a:r>
          </a:p>
        </p:txBody>
      </p:sp>
      <p:sp>
        <p:nvSpPr>
          <p:cNvPr id="6" name="TextBox 6"/>
          <p:cNvSpPr txBox="1"/>
          <p:nvPr/>
        </p:nvSpPr>
        <p:spPr>
          <a:xfrm>
            <a:off x="16230291" y="1076325"/>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002</a:t>
            </a:r>
          </a:p>
        </p:txBody>
      </p:sp>
      <p:sp>
        <p:nvSpPr>
          <p:cNvPr id="7" name="TextBox 7"/>
          <p:cNvSpPr txBox="1"/>
          <p:nvPr/>
        </p:nvSpPr>
        <p:spPr>
          <a:xfrm rot="-5400000">
            <a:off x="-3165708" y="6260067"/>
            <a:ext cx="7382338"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grpSp>
        <p:nvGrpSpPr>
          <p:cNvPr id="8" name="Group 8"/>
          <p:cNvGrpSpPr/>
          <p:nvPr/>
        </p:nvGrpSpPr>
        <p:grpSpPr>
          <a:xfrm>
            <a:off x="9858333" y="9067800"/>
            <a:ext cx="1400283" cy="190500"/>
            <a:chOff x="0" y="0"/>
            <a:chExt cx="1867044" cy="254000"/>
          </a:xfrm>
        </p:grpSpPr>
        <p:pic>
          <p:nvPicPr>
            <p:cNvPr id="9" name="Picture 9"/>
            <p:cNvPicPr>
              <a:picLocks noChangeAspect="1"/>
            </p:cNvPicPr>
            <p:nvPr/>
          </p:nvPicPr>
          <p:blipFill>
            <a:blip r:embed="rId2"/>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a:srcRect/>
            <a:stretch>
              <a:fillRect/>
            </a:stretch>
          </p:blipFill>
          <p:spPr>
            <a:xfrm rot="-10800000">
              <a:off x="0" y="0"/>
              <a:ext cx="574897" cy="254000"/>
            </a:xfrm>
            <a:prstGeom prst="rect">
              <a:avLst/>
            </a:prstGeom>
          </p:spPr>
        </p:pic>
      </p:grpSp>
      <p:sp>
        <p:nvSpPr>
          <p:cNvPr id="11" name="AutoShape 11"/>
          <p:cNvSpPr/>
          <p:nvPr/>
        </p:nvSpPr>
        <p:spPr>
          <a:xfrm>
            <a:off x="12723987" y="-108411"/>
            <a:ext cx="9525" cy="10503822"/>
          </a:xfrm>
          <a:prstGeom prst="rect">
            <a:avLst/>
          </a:prstGeom>
          <a:solidFill>
            <a:srgbClr val="FFFFFF"/>
          </a:solidFill>
        </p:spPr>
      </p:sp>
      <p:pic>
        <p:nvPicPr>
          <p:cNvPr id="12" name="Picture 12"/>
          <p:cNvPicPr>
            <a:picLocks noChangeAspect="1"/>
          </p:cNvPicPr>
          <p:nvPr/>
        </p:nvPicPr>
        <p:blipFill>
          <a:blip r:embed="rId3"/>
          <a:srcRect/>
          <a:stretch>
            <a:fillRect/>
          </a:stretch>
        </p:blipFill>
        <p:spPr>
          <a:xfrm>
            <a:off x="16404797" y="8463612"/>
            <a:ext cx="854503" cy="794688"/>
          </a:xfrm>
          <a:prstGeom prst="rect">
            <a:avLst/>
          </a:prstGeom>
        </p:spPr>
      </p:pic>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19" name="TextBox 5">
            <a:extLst>
              <a:ext uri="{FF2B5EF4-FFF2-40B4-BE49-F238E27FC236}">
                <a16:creationId xmlns:a16="http://schemas.microsoft.com/office/drawing/2014/main" id="{F55003F4-02CC-4711-BB7B-08BBF19E78FE}"/>
              </a:ext>
            </a:extLst>
          </p:cNvPr>
          <p:cNvSpPr txBox="1"/>
          <p:nvPr/>
        </p:nvSpPr>
        <p:spPr>
          <a:xfrm>
            <a:off x="13543223" y="2243301"/>
            <a:ext cx="4870022" cy="1815690"/>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Después de haber establecido los datos mediante la tabla universal, normalizamos los mismos utilizando la metodología Entidad-Relación, identificando los atributos correspondientes a cada relación. </a:t>
            </a:r>
          </a:p>
        </p:txBody>
      </p:sp>
      <p:sp>
        <p:nvSpPr>
          <p:cNvPr id="5" name="Título 1">
            <a:extLst>
              <a:ext uri="{FF2B5EF4-FFF2-40B4-BE49-F238E27FC236}">
                <a16:creationId xmlns:a16="http://schemas.microsoft.com/office/drawing/2014/main" id="{19D32493-647D-3B4C-9895-AFB998851B7A}"/>
              </a:ext>
            </a:extLst>
          </p:cNvPr>
          <p:cNvSpPr txBox="1">
            <a:spLocks/>
          </p:cNvSpPr>
          <p:nvPr/>
        </p:nvSpPr>
        <p:spPr>
          <a:xfrm>
            <a:off x="1" y="204788"/>
            <a:ext cx="4342904" cy="1129461"/>
          </a:xfrm>
          <a:prstGeom prst="rect">
            <a:avLst/>
          </a:prstGeom>
        </p:spPr>
        <p:txBody>
          <a:bodyPr rtlCol="0"/>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dirty="0">
                <a:solidFill>
                  <a:srgbClr val="FF0000"/>
                </a:solidFill>
                <a:latin typeface="Big Shoulders Display Bold" panose="020B0604020202020204" charset="0"/>
              </a:rPr>
              <a:t>Modelos</a:t>
            </a:r>
            <a:r>
              <a:rPr lang="es-ES" dirty="0"/>
              <a:t> </a:t>
            </a:r>
          </a:p>
        </p:txBody>
      </p:sp>
      <p:sp>
        <p:nvSpPr>
          <p:cNvPr id="18" name="Título 1">
            <a:extLst>
              <a:ext uri="{FF2B5EF4-FFF2-40B4-BE49-F238E27FC236}">
                <a16:creationId xmlns:a16="http://schemas.microsoft.com/office/drawing/2014/main" id="{CF3DD684-B025-C659-973A-8940BF6B78E9}"/>
              </a:ext>
            </a:extLst>
          </p:cNvPr>
          <p:cNvSpPr txBox="1">
            <a:spLocks/>
          </p:cNvSpPr>
          <p:nvPr/>
        </p:nvSpPr>
        <p:spPr>
          <a:xfrm>
            <a:off x="198286" y="1611897"/>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1" name="Marcador de contenido 2">
            <a:extLst>
              <a:ext uri="{FF2B5EF4-FFF2-40B4-BE49-F238E27FC236}">
                <a16:creationId xmlns:a16="http://schemas.microsoft.com/office/drawing/2014/main" id="{6A874640-40AB-09BC-FE04-568A300775E8}"/>
              </a:ext>
            </a:extLst>
          </p:cNvPr>
          <p:cNvSpPr txBox="1">
            <a:spLocks/>
          </p:cNvSpPr>
          <p:nvPr/>
        </p:nvSpPr>
        <p:spPr>
          <a:xfrm>
            <a:off x="592561" y="3724127"/>
            <a:ext cx="7617161" cy="5101821"/>
          </a:xfrm>
          <a:prstGeom prst="rect">
            <a:avLst/>
          </a:prstGeom>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4200"/>
          </a:p>
        </p:txBody>
      </p:sp>
      <p:pic>
        <p:nvPicPr>
          <p:cNvPr id="4" name="Imagen 3">
            <a:extLst>
              <a:ext uri="{FF2B5EF4-FFF2-40B4-BE49-F238E27FC236}">
                <a16:creationId xmlns:a16="http://schemas.microsoft.com/office/drawing/2014/main" id="{8082D403-631C-6662-E343-EAB12C8CD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36" y="4201631"/>
            <a:ext cx="15240000" cy="5838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err="1">
                <a:solidFill>
                  <a:srgbClr val="FF0000"/>
                </a:solidFill>
                <a:latin typeface="Big Shoulders Display Bold"/>
              </a:rPr>
              <a:t>original_language</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20</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FFAED3ED-D478-3CC9-BCB3-92C4FBC1B5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737" y="2573632"/>
            <a:ext cx="10735061" cy="6428959"/>
          </a:xfrm>
          <a:prstGeom prst="rect">
            <a:avLst/>
          </a:prstGeom>
          <a:noFill/>
        </p:spPr>
      </p:pic>
    </p:spTree>
    <p:extLst>
      <p:ext uri="{BB962C8B-B14F-4D97-AF65-F5344CB8AC3E}">
        <p14:creationId xmlns:p14="http://schemas.microsoft.com/office/powerpoint/2010/main" val="129880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err="1">
                <a:solidFill>
                  <a:srgbClr val="FF0000"/>
                </a:solidFill>
                <a:latin typeface="Big Shoulders Display Bold"/>
              </a:rPr>
              <a:t>original_language</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21</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6C2C99CC-7A35-2A81-8D2C-C6EEF95D83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819" y="4210721"/>
            <a:ext cx="13336548" cy="2787371"/>
          </a:xfrm>
          <a:prstGeom prst="rect">
            <a:avLst/>
          </a:prstGeom>
          <a:noFill/>
        </p:spPr>
      </p:pic>
    </p:spTree>
    <p:extLst>
      <p:ext uri="{BB962C8B-B14F-4D97-AF65-F5344CB8AC3E}">
        <p14:creationId xmlns:p14="http://schemas.microsoft.com/office/powerpoint/2010/main" val="51440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017</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22</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B6B11E52-C26D-BBB9-13A8-15C497029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628" y="2263458"/>
            <a:ext cx="10596562" cy="6601137"/>
          </a:xfrm>
          <a:prstGeom prst="rect">
            <a:avLst/>
          </a:prstGeom>
        </p:spPr>
      </p:pic>
    </p:spTree>
    <p:extLst>
      <p:ext uri="{BB962C8B-B14F-4D97-AF65-F5344CB8AC3E}">
        <p14:creationId xmlns:p14="http://schemas.microsoft.com/office/powerpoint/2010/main" val="5350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018</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23</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9E462619-8A32-5648-E7BB-16715C18F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626" y="2307700"/>
            <a:ext cx="13029438" cy="7652051"/>
          </a:xfrm>
          <a:prstGeom prst="rect">
            <a:avLst/>
          </a:prstGeom>
        </p:spPr>
      </p:pic>
    </p:spTree>
    <p:extLst>
      <p:ext uri="{BB962C8B-B14F-4D97-AF65-F5344CB8AC3E}">
        <p14:creationId xmlns:p14="http://schemas.microsoft.com/office/powerpoint/2010/main" val="208492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24</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68988AD3-51E5-15AC-4401-8FC81B940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239" y="2724762"/>
            <a:ext cx="12401550" cy="4524375"/>
          </a:xfrm>
          <a:prstGeom prst="rect">
            <a:avLst/>
          </a:prstGeom>
        </p:spPr>
      </p:pic>
    </p:spTree>
    <p:extLst>
      <p:ext uri="{BB962C8B-B14F-4D97-AF65-F5344CB8AC3E}">
        <p14:creationId xmlns:p14="http://schemas.microsoft.com/office/powerpoint/2010/main" val="41266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25</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9977F584-D622-42D3-23B8-87CA5F4E9968}"/>
              </a:ext>
            </a:extLst>
          </p:cNvPr>
          <p:cNvPicPr>
            <a:picLocks noChangeAspect="1"/>
          </p:cNvPicPr>
          <p:nvPr/>
        </p:nvPicPr>
        <p:blipFill>
          <a:blip r:embed="rId4"/>
          <a:stretch>
            <a:fillRect/>
          </a:stretch>
        </p:blipFill>
        <p:spPr>
          <a:xfrm>
            <a:off x="5334000" y="2308839"/>
            <a:ext cx="9829800" cy="6758961"/>
          </a:xfrm>
          <a:prstGeom prst="rect">
            <a:avLst/>
          </a:prstGeom>
        </p:spPr>
      </p:pic>
    </p:spTree>
    <p:extLst>
      <p:ext uri="{BB962C8B-B14F-4D97-AF65-F5344CB8AC3E}">
        <p14:creationId xmlns:p14="http://schemas.microsoft.com/office/powerpoint/2010/main" val="143129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26</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117CFD00-4FA9-1699-6C0A-0FBBCFA009FF}"/>
              </a:ext>
            </a:extLst>
          </p:cNvPr>
          <p:cNvPicPr>
            <a:picLocks noChangeAspect="1"/>
          </p:cNvPicPr>
          <p:nvPr/>
        </p:nvPicPr>
        <p:blipFill>
          <a:blip r:embed="rId4"/>
          <a:stretch>
            <a:fillRect/>
          </a:stretch>
        </p:blipFill>
        <p:spPr>
          <a:xfrm>
            <a:off x="5161245" y="2171700"/>
            <a:ext cx="10162352" cy="6774901"/>
          </a:xfrm>
          <a:prstGeom prst="rect">
            <a:avLst/>
          </a:prstGeom>
        </p:spPr>
      </p:pic>
    </p:spTree>
    <p:extLst>
      <p:ext uri="{BB962C8B-B14F-4D97-AF65-F5344CB8AC3E}">
        <p14:creationId xmlns:p14="http://schemas.microsoft.com/office/powerpoint/2010/main" val="253242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27</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64F4BD98-17F2-DC1E-6696-500B1C1136F0}"/>
              </a:ext>
            </a:extLst>
          </p:cNvPr>
          <p:cNvPicPr>
            <a:picLocks noChangeAspect="1"/>
          </p:cNvPicPr>
          <p:nvPr/>
        </p:nvPicPr>
        <p:blipFill>
          <a:blip r:embed="rId4"/>
          <a:stretch>
            <a:fillRect/>
          </a:stretch>
        </p:blipFill>
        <p:spPr>
          <a:xfrm>
            <a:off x="4648200" y="2263457"/>
            <a:ext cx="11324548" cy="6775765"/>
          </a:xfrm>
          <a:prstGeom prst="rect">
            <a:avLst/>
          </a:prstGeom>
        </p:spPr>
      </p:pic>
    </p:spTree>
    <p:extLst>
      <p:ext uri="{BB962C8B-B14F-4D97-AF65-F5344CB8AC3E}">
        <p14:creationId xmlns:p14="http://schemas.microsoft.com/office/powerpoint/2010/main" val="19085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director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DFC1DB99-F239-CD01-D4E4-DFE1789AE874}"/>
              </a:ext>
            </a:extLst>
          </p:cNvPr>
          <p:cNvPicPr>
            <a:picLocks noChangeAspect="1"/>
          </p:cNvPicPr>
          <p:nvPr/>
        </p:nvPicPr>
        <p:blipFill>
          <a:blip r:embed="rId4"/>
          <a:stretch>
            <a:fillRect/>
          </a:stretch>
        </p:blipFill>
        <p:spPr>
          <a:xfrm>
            <a:off x="4996531" y="2182090"/>
            <a:ext cx="10737658" cy="6857133"/>
          </a:xfrm>
          <a:prstGeom prst="rect">
            <a:avLst/>
          </a:prstGeom>
        </p:spPr>
      </p:pic>
    </p:spTree>
    <p:extLst>
      <p:ext uri="{BB962C8B-B14F-4D97-AF65-F5344CB8AC3E}">
        <p14:creationId xmlns:p14="http://schemas.microsoft.com/office/powerpoint/2010/main" val="172686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director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18F95A90-19AB-6316-CA1D-E7803854AC5E}"/>
              </a:ext>
            </a:extLst>
          </p:cNvPr>
          <p:cNvPicPr>
            <a:picLocks noChangeAspect="1"/>
          </p:cNvPicPr>
          <p:nvPr/>
        </p:nvPicPr>
        <p:blipFill>
          <a:blip r:embed="rId4"/>
          <a:stretch>
            <a:fillRect/>
          </a:stretch>
        </p:blipFill>
        <p:spPr>
          <a:xfrm>
            <a:off x="5257800" y="2171700"/>
            <a:ext cx="9417141" cy="6896100"/>
          </a:xfrm>
          <a:prstGeom prst="rect">
            <a:avLst/>
          </a:prstGeom>
        </p:spPr>
      </p:pic>
    </p:spTree>
    <p:extLst>
      <p:ext uri="{BB962C8B-B14F-4D97-AF65-F5344CB8AC3E}">
        <p14:creationId xmlns:p14="http://schemas.microsoft.com/office/powerpoint/2010/main" val="120429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55327" y="1028699"/>
            <a:ext cx="9034179"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a:t>
            </a:r>
            <a:r>
              <a:rPr lang="en-US" sz="10400" dirty="0" err="1">
                <a:solidFill>
                  <a:srgbClr val="FF0000"/>
                </a:solidFill>
                <a:latin typeface="Big Shoulders Display Bold"/>
              </a:rPr>
              <a:t>Lógico</a:t>
            </a:r>
            <a:endParaRPr lang="en-US" sz="10400" dirty="0">
              <a:solidFill>
                <a:srgbClr val="FF0000"/>
              </a:solidFill>
              <a:latin typeface="Big Shoulders Display Bold"/>
            </a:endParaRPr>
          </a:p>
        </p:txBody>
      </p:sp>
      <p:sp>
        <p:nvSpPr>
          <p:cNvPr id="6" name="TextBox 6"/>
          <p:cNvSpPr txBox="1"/>
          <p:nvPr/>
        </p:nvSpPr>
        <p:spPr>
          <a:xfrm>
            <a:off x="16230291" y="1076325"/>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003</a:t>
            </a:r>
          </a:p>
        </p:txBody>
      </p:sp>
      <p:grpSp>
        <p:nvGrpSpPr>
          <p:cNvPr id="8" name="Group 8"/>
          <p:cNvGrpSpPr/>
          <p:nvPr/>
        </p:nvGrpSpPr>
        <p:grpSpPr>
          <a:xfrm>
            <a:off x="9858333" y="9067800"/>
            <a:ext cx="1400283" cy="190500"/>
            <a:chOff x="0" y="0"/>
            <a:chExt cx="1867044" cy="254000"/>
          </a:xfrm>
        </p:grpSpPr>
        <p:pic>
          <p:nvPicPr>
            <p:cNvPr id="9" name="Picture 9"/>
            <p:cNvPicPr>
              <a:picLocks noChangeAspect="1"/>
            </p:cNvPicPr>
            <p:nvPr/>
          </p:nvPicPr>
          <p:blipFill>
            <a:blip r:embed="rId2"/>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a:srcRect/>
            <a:stretch>
              <a:fillRect/>
            </a:stretch>
          </p:blipFill>
          <p:spPr>
            <a:xfrm rot="-10800000">
              <a:off x="0" y="0"/>
              <a:ext cx="574897" cy="254000"/>
            </a:xfrm>
            <a:prstGeom prst="rect">
              <a:avLst/>
            </a:prstGeom>
          </p:spPr>
        </p:pic>
      </p:grpSp>
      <p:sp>
        <p:nvSpPr>
          <p:cNvPr id="11" name="AutoShape 11"/>
          <p:cNvSpPr/>
          <p:nvPr/>
        </p:nvSpPr>
        <p:spPr>
          <a:xfrm>
            <a:off x="10553712" y="-108411"/>
            <a:ext cx="9525" cy="10503822"/>
          </a:xfrm>
          <a:prstGeom prst="rect">
            <a:avLst/>
          </a:prstGeom>
          <a:solidFill>
            <a:srgbClr val="FFFFFF"/>
          </a:solidFill>
        </p:spPr>
      </p:sp>
      <p:pic>
        <p:nvPicPr>
          <p:cNvPr id="12" name="Picture 12"/>
          <p:cNvPicPr>
            <a:picLocks noChangeAspect="1"/>
          </p:cNvPicPr>
          <p:nvPr/>
        </p:nvPicPr>
        <p:blipFill>
          <a:blip r:embed="rId3"/>
          <a:srcRect/>
          <a:stretch>
            <a:fillRect/>
          </a:stretch>
        </p:blipFill>
        <p:spPr>
          <a:xfrm>
            <a:off x="16404797" y="8463612"/>
            <a:ext cx="854503" cy="794688"/>
          </a:xfrm>
          <a:prstGeom prst="rect">
            <a:avLst/>
          </a:prstGeom>
        </p:spPr>
      </p:pic>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5" name="Título 1">
            <a:extLst>
              <a:ext uri="{FF2B5EF4-FFF2-40B4-BE49-F238E27FC236}">
                <a16:creationId xmlns:a16="http://schemas.microsoft.com/office/drawing/2014/main" id="{19D32493-647D-3B4C-9895-AFB998851B7A}"/>
              </a:ext>
            </a:extLst>
          </p:cNvPr>
          <p:cNvSpPr txBox="1">
            <a:spLocks/>
          </p:cNvSpPr>
          <p:nvPr/>
        </p:nvSpPr>
        <p:spPr>
          <a:xfrm>
            <a:off x="1" y="204788"/>
            <a:ext cx="4342904" cy="1129461"/>
          </a:xfrm>
          <a:prstGeom prst="rect">
            <a:avLst/>
          </a:prstGeom>
        </p:spPr>
        <p:txBody>
          <a:bodyPr rtlCol="0"/>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dirty="0">
                <a:solidFill>
                  <a:srgbClr val="FF0000"/>
                </a:solidFill>
                <a:latin typeface="Big Shoulders Display Bold" panose="020B0604020202020204" charset="0"/>
              </a:rPr>
              <a:t>Modelos </a:t>
            </a:r>
          </a:p>
          <a:p>
            <a:r>
              <a:rPr lang="es-ES" dirty="0"/>
              <a:t> </a:t>
            </a:r>
          </a:p>
        </p:txBody>
      </p:sp>
      <p:sp>
        <p:nvSpPr>
          <p:cNvPr id="17" name="Marcador de número de diapositiva 3">
            <a:extLst>
              <a:ext uri="{FF2B5EF4-FFF2-40B4-BE49-F238E27FC236}">
                <a16:creationId xmlns:a16="http://schemas.microsoft.com/office/drawing/2014/main" id="{E8A1E495-148B-03A7-96F0-F86F8244FD52}"/>
              </a:ext>
            </a:extLst>
          </p:cNvPr>
          <p:cNvSpPr>
            <a:spLocks noGrp="1"/>
          </p:cNvSpPr>
          <p:nvPr>
            <p:ph type="sldNum" sz="quarter" idx="12"/>
          </p:nvPr>
        </p:nvSpPr>
        <p:spPr/>
        <p:txBody>
          <a:bodyPr/>
          <a:lstStyle/>
          <a:p>
            <a:fld id="{19B51A1E-902D-48AF-9020-955120F399B6}" type="slidenum">
              <a:rPr lang="es-ES" smtClean="0"/>
              <a:pPr/>
              <a:t>3</a:t>
            </a:fld>
            <a:endParaRPr lang="es-ES"/>
          </a:p>
        </p:txBody>
      </p:sp>
      <p:sp>
        <p:nvSpPr>
          <p:cNvPr id="18" name="Título 1">
            <a:extLst>
              <a:ext uri="{FF2B5EF4-FFF2-40B4-BE49-F238E27FC236}">
                <a16:creationId xmlns:a16="http://schemas.microsoft.com/office/drawing/2014/main" id="{CF3DD684-B025-C659-973A-8940BF6B78E9}"/>
              </a:ext>
            </a:extLst>
          </p:cNvPr>
          <p:cNvSpPr txBox="1">
            <a:spLocks/>
          </p:cNvSpPr>
          <p:nvPr/>
        </p:nvSpPr>
        <p:spPr>
          <a:xfrm>
            <a:off x="198286" y="1611897"/>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1" name="Marcador de contenido 2">
            <a:extLst>
              <a:ext uri="{FF2B5EF4-FFF2-40B4-BE49-F238E27FC236}">
                <a16:creationId xmlns:a16="http://schemas.microsoft.com/office/drawing/2014/main" id="{6A874640-40AB-09BC-FE04-568A300775E8}"/>
              </a:ext>
            </a:extLst>
          </p:cNvPr>
          <p:cNvSpPr txBox="1">
            <a:spLocks/>
          </p:cNvSpPr>
          <p:nvPr/>
        </p:nvSpPr>
        <p:spPr>
          <a:xfrm>
            <a:off x="592561" y="3724127"/>
            <a:ext cx="7617161" cy="5101821"/>
          </a:xfrm>
          <a:prstGeom prst="rect">
            <a:avLst/>
          </a:prstGeom>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4200"/>
          </a:p>
        </p:txBody>
      </p:sp>
      <p:sp>
        <p:nvSpPr>
          <p:cNvPr id="2" name="Título 1">
            <a:extLst>
              <a:ext uri="{FF2B5EF4-FFF2-40B4-BE49-F238E27FC236}">
                <a16:creationId xmlns:a16="http://schemas.microsoft.com/office/drawing/2014/main" id="{6CD2D4F6-8BC9-D76F-BCCC-A4489B998CA8}"/>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4" name="Título 1">
            <a:extLst>
              <a:ext uri="{FF2B5EF4-FFF2-40B4-BE49-F238E27FC236}">
                <a16:creationId xmlns:a16="http://schemas.microsoft.com/office/drawing/2014/main" id="{1493504C-0B6A-FAB2-C487-6AC2BEF2FB66}"/>
              </a:ext>
            </a:extLst>
          </p:cNvPr>
          <p:cNvSpPr txBox="1">
            <a:spLocks/>
          </p:cNvSpPr>
          <p:nvPr/>
        </p:nvSpPr>
        <p:spPr>
          <a:xfrm>
            <a:off x="-829918" y="1547771"/>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3" name="TextBox 7">
            <a:extLst>
              <a:ext uri="{FF2B5EF4-FFF2-40B4-BE49-F238E27FC236}">
                <a16:creationId xmlns:a16="http://schemas.microsoft.com/office/drawing/2014/main" id="{F01169BA-007B-8CA3-5C1B-E103C20456C4}"/>
              </a:ext>
            </a:extLst>
          </p:cNvPr>
          <p:cNvSpPr txBox="1"/>
          <p:nvPr/>
        </p:nvSpPr>
        <p:spPr>
          <a:xfrm rot="16200000">
            <a:off x="-3167569" y="5722701"/>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4" name="Imagen 13">
            <a:extLst>
              <a:ext uri="{FF2B5EF4-FFF2-40B4-BE49-F238E27FC236}">
                <a16:creationId xmlns:a16="http://schemas.microsoft.com/office/drawing/2014/main" id="{3B3B5631-976A-2369-1467-6C8C9939C5F0}"/>
              </a:ext>
            </a:extLst>
          </p:cNvPr>
          <p:cNvPicPr>
            <a:picLocks noChangeAspect="1"/>
          </p:cNvPicPr>
          <p:nvPr/>
        </p:nvPicPr>
        <p:blipFill rotWithShape="1">
          <a:blip r:embed="rId5">
            <a:extLst>
              <a:ext uri="{28A0092B-C50C-407E-A947-70E740481C1C}">
                <a14:useLocalDpi xmlns:a14="http://schemas.microsoft.com/office/drawing/2010/main" val="0"/>
              </a:ext>
            </a:extLst>
          </a:blip>
          <a:srcRect r="11108" b="10708"/>
          <a:stretch/>
        </p:blipFill>
        <p:spPr>
          <a:xfrm>
            <a:off x="1350911" y="2515709"/>
            <a:ext cx="14273221" cy="7689339"/>
          </a:xfrm>
          <a:prstGeom prst="rect">
            <a:avLst/>
          </a:prstGeom>
        </p:spPr>
      </p:pic>
    </p:spTree>
    <p:extLst>
      <p:ext uri="{BB962C8B-B14F-4D97-AF65-F5344CB8AC3E}">
        <p14:creationId xmlns:p14="http://schemas.microsoft.com/office/powerpoint/2010/main" val="233738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632403" y="4206164"/>
            <a:ext cx="4430242" cy="1260473"/>
          </a:xfrm>
          <a:prstGeom prst="rect">
            <a:avLst/>
          </a:prstGeom>
        </p:spPr>
        <p:txBody>
          <a:bodyPr lIns="0" tIns="0" rIns="0" bIns="0" rtlCol="0" anchor="t">
            <a:spAutoFit/>
          </a:bodyPr>
          <a:lstStyle/>
          <a:p>
            <a:pPr algn="r">
              <a:lnSpc>
                <a:spcPts val="10559"/>
              </a:lnSpc>
            </a:pPr>
            <a:r>
              <a:rPr lang="en-US" sz="8800" dirty="0">
                <a:solidFill>
                  <a:srgbClr val="FFFFFF"/>
                </a:solidFill>
                <a:latin typeface="Big Shoulders Display"/>
              </a:rPr>
              <a:t>GRACIAS</a:t>
            </a:r>
          </a:p>
        </p:txBody>
      </p:sp>
      <p:sp>
        <p:nvSpPr>
          <p:cNvPr id="5" name="TextBox 5"/>
          <p:cNvSpPr txBox="1"/>
          <p:nvPr/>
        </p:nvSpPr>
        <p:spPr>
          <a:xfrm>
            <a:off x="16135041" y="1076325"/>
            <a:ext cx="1124259" cy="799638"/>
          </a:xfrm>
          <a:prstGeom prst="rect">
            <a:avLst/>
          </a:prstGeom>
        </p:spPr>
        <p:txBody>
          <a:bodyPr lIns="0" tIns="0" rIns="0" bIns="0" rtlCol="0" anchor="t">
            <a:spAutoFit/>
          </a:bodyPr>
          <a:lstStyle/>
          <a:p>
            <a:pPr algn="r">
              <a:lnSpc>
                <a:spcPts val="6160"/>
              </a:lnSpc>
            </a:pPr>
            <a:r>
              <a:rPr lang="en-US" sz="5600" dirty="0">
                <a:solidFill>
                  <a:srgbClr val="FFFFFF"/>
                </a:solidFill>
                <a:latin typeface="Big Shoulders Display"/>
              </a:rPr>
              <a:t>020</a:t>
            </a:r>
          </a:p>
        </p:txBody>
      </p:sp>
      <p:grpSp>
        <p:nvGrpSpPr>
          <p:cNvPr id="6" name="Group 6"/>
          <p:cNvGrpSpPr/>
          <p:nvPr/>
        </p:nvGrpSpPr>
        <p:grpSpPr>
          <a:xfrm>
            <a:off x="15859017" y="9529104"/>
            <a:ext cx="1400283" cy="190500"/>
            <a:chOff x="0" y="0"/>
            <a:chExt cx="1867044" cy="254000"/>
          </a:xfrm>
        </p:grpSpPr>
        <p:pic>
          <p:nvPicPr>
            <p:cNvPr id="7" name="Picture 7"/>
            <p:cNvPicPr>
              <a:picLocks noChangeAspect="1"/>
            </p:cNvPicPr>
            <p:nvPr/>
          </p:nvPicPr>
          <p:blipFill>
            <a:blip r:embed="rId2"/>
            <a:srcRect/>
            <a:stretch>
              <a:fillRect/>
            </a:stretch>
          </p:blipFill>
          <p:spPr>
            <a:xfrm>
              <a:off x="1292147" y="0"/>
              <a:ext cx="574897" cy="254000"/>
            </a:xfrm>
            <a:prstGeom prst="rect">
              <a:avLst/>
            </a:prstGeom>
          </p:spPr>
        </p:pic>
        <p:pic>
          <p:nvPicPr>
            <p:cNvPr id="8" name="Picture 8"/>
            <p:cNvPicPr>
              <a:picLocks noChangeAspect="1"/>
            </p:cNvPicPr>
            <p:nvPr/>
          </p:nvPicPr>
          <p:blipFill>
            <a:blip r:embed="rId2"/>
            <a:srcRect/>
            <a:stretch>
              <a:fillRect/>
            </a:stretch>
          </p:blipFill>
          <p:spPr>
            <a:xfrm rot="-10800000">
              <a:off x="0" y="0"/>
              <a:ext cx="574897" cy="254000"/>
            </a:xfrm>
            <a:prstGeom prst="rect">
              <a:avLst/>
            </a:prstGeom>
          </p:spPr>
        </p:pic>
      </p:grpSp>
      <p:sp>
        <p:nvSpPr>
          <p:cNvPr id="9" name="AutoShape 9"/>
          <p:cNvSpPr/>
          <p:nvPr/>
        </p:nvSpPr>
        <p:spPr>
          <a:xfrm>
            <a:off x="0" y="9058275"/>
            <a:ext cx="18288000" cy="9525"/>
          </a:xfrm>
          <a:prstGeom prst="rect">
            <a:avLst/>
          </a:prstGeom>
          <a:solidFill>
            <a:srgbClr val="FFFFFF"/>
          </a:solidFill>
        </p:spPr>
      </p:sp>
      <p:pic>
        <p:nvPicPr>
          <p:cNvPr id="11" name="Picture 11"/>
          <p:cNvPicPr>
            <a:picLocks noChangeAspect="1"/>
          </p:cNvPicPr>
          <p:nvPr/>
        </p:nvPicPr>
        <p:blipFill>
          <a:blip r:embed="rId3"/>
          <a:srcRect/>
          <a:stretch>
            <a:fillRect/>
          </a:stretch>
        </p:blipFill>
        <p:spPr>
          <a:xfrm>
            <a:off x="1028700" y="1028700"/>
            <a:ext cx="453254" cy="453254"/>
          </a:xfrm>
          <a:prstGeom prst="rect">
            <a:avLst/>
          </a:prstGeom>
        </p:spPr>
      </p:pic>
      <p:sp>
        <p:nvSpPr>
          <p:cNvPr id="13" name="TextBox 7">
            <a:extLst>
              <a:ext uri="{FF2B5EF4-FFF2-40B4-BE49-F238E27FC236}">
                <a16:creationId xmlns:a16="http://schemas.microsoft.com/office/drawing/2014/main" id="{784F47E3-7162-05D5-F1CE-3928C66CDE68}"/>
              </a:ext>
            </a:extLst>
          </p:cNvPr>
          <p:cNvSpPr txBox="1"/>
          <p:nvPr/>
        </p:nvSpPr>
        <p:spPr>
          <a:xfrm rot="16200000">
            <a:off x="-2480072" y="4846849"/>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4" name="Picture 2" descr="Resultado de imagen para logo utpl">
            <a:extLst>
              <a:ext uri="{FF2B5EF4-FFF2-40B4-BE49-F238E27FC236}">
                <a16:creationId xmlns:a16="http://schemas.microsoft.com/office/drawing/2014/main" id="{BE651942-28E8-688F-75F3-8CAA5330E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011" y="89062"/>
            <a:ext cx="4443413" cy="1785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12809" y="911789"/>
            <a:ext cx="7080233"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a:t>
            </a:r>
            <a:r>
              <a:rPr lang="en-US" sz="10400" dirty="0" err="1">
                <a:solidFill>
                  <a:srgbClr val="FF0000"/>
                </a:solidFill>
                <a:latin typeface="Big Shoulders Display Bold"/>
              </a:rPr>
              <a:t>Físico</a:t>
            </a:r>
            <a:endParaRPr lang="en-US" sz="10400" dirty="0">
              <a:solidFill>
                <a:srgbClr val="FF0000"/>
              </a:solidFill>
              <a:latin typeface="Big Shoulders Display Bold"/>
            </a:endParaRPr>
          </a:p>
        </p:txBody>
      </p:sp>
      <p:sp>
        <p:nvSpPr>
          <p:cNvPr id="7" name="TextBox 7"/>
          <p:cNvSpPr txBox="1"/>
          <p:nvPr/>
        </p:nvSpPr>
        <p:spPr>
          <a:xfrm>
            <a:off x="16477941" y="1104900"/>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004</a:t>
            </a:r>
          </a:p>
        </p:txBody>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3"/>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3"/>
            <a:srcRect/>
            <a:stretch>
              <a:fillRect/>
            </a:stretch>
          </p:blipFill>
          <p:spPr>
            <a:xfrm rot="-10800000">
              <a:off x="0" y="0"/>
              <a:ext cx="574897" cy="254000"/>
            </a:xfrm>
            <a:prstGeom prst="rect">
              <a:avLst/>
            </a:prstGeom>
          </p:spPr>
        </p:pic>
      </p:grpSp>
      <p:sp>
        <p:nvSpPr>
          <p:cNvPr id="11" name="AutoShape 11"/>
          <p:cNvSpPr/>
          <p:nvPr/>
        </p:nvSpPr>
        <p:spPr>
          <a:xfrm>
            <a:off x="-2566752" y="9077325"/>
            <a:ext cx="18288000" cy="9525"/>
          </a:xfrm>
          <a:prstGeom prst="rect">
            <a:avLst/>
          </a:prstGeom>
          <a:solidFill>
            <a:srgbClr val="FFFFFF"/>
          </a:solidFill>
        </p:spPr>
      </p:sp>
      <p:sp>
        <p:nvSpPr>
          <p:cNvPr id="12" name="TextBox 12"/>
          <p:cNvSpPr txBox="1"/>
          <p:nvPr/>
        </p:nvSpPr>
        <p:spPr>
          <a:xfrm rot="5400000">
            <a:off x="13451751" y="6123817"/>
            <a:ext cx="7372809"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15" name="Título 1">
            <a:extLst>
              <a:ext uri="{FF2B5EF4-FFF2-40B4-BE49-F238E27FC236}">
                <a16:creationId xmlns:a16="http://schemas.microsoft.com/office/drawing/2014/main" id="{79E3A8D5-9B70-1957-8FCD-7C0E3FDD30A5}"/>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6600" dirty="0">
                <a:solidFill>
                  <a:srgbClr val="FF0000"/>
                </a:solidFill>
                <a:latin typeface="Big Shoulders Display Bold" panose="020B0604020202020204" charset="0"/>
              </a:rPr>
              <a:t>Modelos</a:t>
            </a:r>
            <a:r>
              <a:rPr lang="es-ES" sz="6600" dirty="0"/>
              <a:t> </a:t>
            </a:r>
          </a:p>
        </p:txBody>
      </p:sp>
      <p:sp>
        <p:nvSpPr>
          <p:cNvPr id="16" name="Título 1">
            <a:extLst>
              <a:ext uri="{FF2B5EF4-FFF2-40B4-BE49-F238E27FC236}">
                <a16:creationId xmlns:a16="http://schemas.microsoft.com/office/drawing/2014/main" id="{4213C96D-21AE-8D42-C1EF-C8AD4B607358}"/>
              </a:ext>
            </a:extLst>
          </p:cNvPr>
          <p:cNvSpPr txBox="1">
            <a:spLocks/>
          </p:cNvSpPr>
          <p:nvPr/>
        </p:nvSpPr>
        <p:spPr>
          <a:xfrm>
            <a:off x="194310" y="1622106"/>
            <a:ext cx="5863590"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pic>
        <p:nvPicPr>
          <p:cNvPr id="6" name="Imagen 5">
            <a:extLst>
              <a:ext uri="{FF2B5EF4-FFF2-40B4-BE49-F238E27FC236}">
                <a16:creationId xmlns:a16="http://schemas.microsoft.com/office/drawing/2014/main" id="{81DE5048-239A-6027-2F1D-095054AEC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851" y="2668693"/>
            <a:ext cx="12885254" cy="69802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64130" y="1132458"/>
            <a:ext cx="14014433"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Dependencias Funcionales</a:t>
            </a:r>
          </a:p>
        </p:txBody>
      </p:sp>
      <p:sp>
        <p:nvSpPr>
          <p:cNvPr id="7" name="TextBox 7"/>
          <p:cNvSpPr txBox="1"/>
          <p:nvPr/>
        </p:nvSpPr>
        <p:spPr>
          <a:xfrm>
            <a:off x="16460739" y="1076325"/>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005</a:t>
            </a:r>
          </a:p>
        </p:txBody>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3"/>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3"/>
            <a:srcRect/>
            <a:stretch>
              <a:fillRect/>
            </a:stretch>
          </p:blipFill>
          <p:spPr>
            <a:xfrm rot="-10800000">
              <a:off x="0" y="0"/>
              <a:ext cx="574897" cy="254000"/>
            </a:xfrm>
            <a:prstGeom prst="rect">
              <a:avLst/>
            </a:prstGeom>
          </p:spPr>
        </p:pic>
      </p:grpSp>
      <p:sp>
        <p:nvSpPr>
          <p:cNvPr id="11" name="AutoShape 11"/>
          <p:cNvSpPr/>
          <p:nvPr/>
        </p:nvSpPr>
        <p:spPr>
          <a:xfrm>
            <a:off x="-2590800" y="9253538"/>
            <a:ext cx="18288000" cy="9525"/>
          </a:xfrm>
          <a:prstGeom prst="rect">
            <a:avLst/>
          </a:prstGeom>
          <a:solidFill>
            <a:srgbClr val="FFFFFF"/>
          </a:solidFill>
        </p:spPr>
      </p:sp>
      <p:sp>
        <p:nvSpPr>
          <p:cNvPr id="12" name="TextBox 12"/>
          <p:cNvSpPr txBox="1"/>
          <p:nvPr/>
        </p:nvSpPr>
        <p:spPr>
          <a:xfrm rot="5400000">
            <a:off x="13058352" y="6190265"/>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3" name="Picture 13"/>
          <p:cNvPicPr>
            <a:picLocks noChangeAspect="1"/>
          </p:cNvPicPr>
          <p:nvPr/>
        </p:nvPicPr>
        <p:blipFill>
          <a:blip r:embed="rId4"/>
          <a:srcRect/>
          <a:stretch>
            <a:fillRect/>
          </a:stretch>
        </p:blipFill>
        <p:spPr>
          <a:xfrm>
            <a:off x="1104540" y="1206831"/>
            <a:ext cx="453254" cy="453254"/>
          </a:xfrm>
          <a:prstGeom prst="rect">
            <a:avLst/>
          </a:prstGeom>
        </p:spPr>
        <p:style>
          <a:lnRef idx="2">
            <a:schemeClr val="dk1"/>
          </a:lnRef>
          <a:fillRef idx="1">
            <a:schemeClr val="lt1"/>
          </a:fillRef>
          <a:effectRef idx="0">
            <a:schemeClr val="dk1"/>
          </a:effectRef>
          <a:fontRef idx="minor">
            <a:schemeClr val="dk1"/>
          </a:fontRef>
        </p:style>
      </p:pic>
      <p:sp>
        <p:nvSpPr>
          <p:cNvPr id="15" name="Título 1">
            <a:extLst>
              <a:ext uri="{FF2B5EF4-FFF2-40B4-BE49-F238E27FC236}">
                <a16:creationId xmlns:a16="http://schemas.microsoft.com/office/drawing/2014/main" id="{79E3A8D5-9B70-1957-8FCD-7C0E3FDD30A5}"/>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6600" dirty="0">
                <a:solidFill>
                  <a:srgbClr val="FF0000"/>
                </a:solidFill>
                <a:latin typeface="Big Shoulders Display Bold" panose="020B0604020202020204" charset="0"/>
              </a:rPr>
              <a:t>Modelos</a:t>
            </a:r>
            <a:r>
              <a:rPr lang="es-ES" sz="6600" dirty="0"/>
              <a:t> </a:t>
            </a:r>
          </a:p>
        </p:txBody>
      </p:sp>
      <p:sp>
        <p:nvSpPr>
          <p:cNvPr id="16" name="Título 1">
            <a:extLst>
              <a:ext uri="{FF2B5EF4-FFF2-40B4-BE49-F238E27FC236}">
                <a16:creationId xmlns:a16="http://schemas.microsoft.com/office/drawing/2014/main" id="{4213C96D-21AE-8D42-C1EF-C8AD4B607358}"/>
              </a:ext>
            </a:extLst>
          </p:cNvPr>
          <p:cNvSpPr txBox="1">
            <a:spLocks/>
          </p:cNvSpPr>
          <p:nvPr/>
        </p:nvSpPr>
        <p:spPr>
          <a:xfrm>
            <a:off x="194310" y="1622106"/>
            <a:ext cx="5863590"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14" name="Marcador de número de diapositiva 3">
            <a:extLst>
              <a:ext uri="{FF2B5EF4-FFF2-40B4-BE49-F238E27FC236}">
                <a16:creationId xmlns:a16="http://schemas.microsoft.com/office/drawing/2014/main" id="{87F5EB96-FAA8-9CFD-6422-8F64105906BF}"/>
              </a:ext>
            </a:extLst>
          </p:cNvPr>
          <p:cNvSpPr>
            <a:spLocks noGrp="1"/>
          </p:cNvSpPr>
          <p:nvPr>
            <p:ph type="sldNum" sz="quarter" idx="12"/>
          </p:nvPr>
        </p:nvSpPr>
        <p:spPr/>
        <p:txBody>
          <a:bodyPr/>
          <a:lstStyle/>
          <a:p>
            <a:fld id="{19B51A1E-902D-48AF-9020-955120F399B6}" type="slidenum">
              <a:rPr lang="es-ES" smtClean="0"/>
              <a:pPr/>
              <a:t>5</a:t>
            </a:fld>
            <a:endParaRPr lang="es-ES"/>
          </a:p>
        </p:txBody>
      </p:sp>
    </p:spTree>
    <p:extLst>
      <p:ext uri="{BB962C8B-B14F-4D97-AF65-F5344CB8AC3E}">
        <p14:creationId xmlns:p14="http://schemas.microsoft.com/office/powerpoint/2010/main" val="1796345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46803" y="559226"/>
            <a:ext cx="8597197" cy="1833835"/>
          </a:xfrm>
          <a:prstGeom prst="rect">
            <a:avLst/>
          </a:prstGeom>
        </p:spPr>
        <p:txBody>
          <a:bodyPr wrap="square" lIns="0" tIns="0" rIns="0" bIns="0" rtlCol="0" anchor="t">
            <a:spAutoFit/>
          </a:bodyPr>
          <a:lstStyle/>
          <a:p>
            <a:pPr>
              <a:lnSpc>
                <a:spcPts val="14300"/>
              </a:lnSpc>
            </a:pPr>
            <a:r>
              <a:rPr lang="en-US" sz="13000" dirty="0" err="1">
                <a:solidFill>
                  <a:srgbClr val="FF0000"/>
                </a:solidFill>
                <a:latin typeface="Big Shoulders Display Bold"/>
              </a:rPr>
              <a:t>Normalización</a:t>
            </a:r>
            <a:endParaRPr lang="en-US" sz="13000" dirty="0">
              <a:solidFill>
                <a:srgbClr val="FF0000"/>
              </a:solidFill>
              <a:latin typeface="Big Shoulders Display Bold"/>
            </a:endParaRPr>
          </a:p>
        </p:txBody>
      </p:sp>
      <p:sp>
        <p:nvSpPr>
          <p:cNvPr id="8" name="TextBox 8"/>
          <p:cNvSpPr txBox="1"/>
          <p:nvPr/>
        </p:nvSpPr>
        <p:spPr>
          <a:xfrm>
            <a:off x="13013208" y="2593902"/>
            <a:ext cx="3237837" cy="4418967"/>
          </a:xfrm>
          <a:prstGeom prst="rect">
            <a:avLst/>
          </a:prstGeom>
        </p:spPr>
        <p:txBody>
          <a:bodyPr lIns="0" tIns="0" rIns="0" bIns="0" rtlCol="0" anchor="t">
            <a:spAutoFit/>
          </a:bodyPr>
          <a:lstStyle/>
          <a:p>
            <a:pPr>
              <a:lnSpc>
                <a:spcPts val="2880"/>
              </a:lnSpc>
            </a:pPr>
            <a:r>
              <a:rPr lang="es-ES" sz="1800" dirty="0">
                <a:solidFill>
                  <a:srgbClr val="FFFFFF"/>
                </a:solidFill>
                <a:latin typeface="Lato"/>
              </a:rPr>
              <a:t>Normalizar datos consiste en organizarlos de manera eficiente y estructurada en varias tablas relacionadas, con el objetivo de evitar redundancias y problemas de integridad de los datos.</a:t>
            </a: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a realizar para la </a:t>
            </a:r>
            <a:r>
              <a:rPr lang="es-ES" sz="1800" dirty="0" err="1">
                <a:solidFill>
                  <a:srgbClr val="FFFFFF"/>
                </a:solidFill>
                <a:latin typeface="Lato"/>
              </a:rPr>
              <a:t>normalizacion</a:t>
            </a:r>
            <a:r>
              <a:rPr lang="es-ES" sz="1800" dirty="0">
                <a:solidFill>
                  <a:srgbClr val="FFFFFF"/>
                </a:solidFill>
                <a:latin typeface="Lato"/>
              </a:rPr>
              <a:t> de las distintas columnas:</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4657602" y="724441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006</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6</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119919" y="5661339"/>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33081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08331"/>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Status es una columna con tres posibles valores (</a:t>
            </a:r>
            <a:r>
              <a:rPr lang="es-ES" sz="2000" dirty="0" err="1">
                <a:solidFill>
                  <a:srgbClr val="FFFFFF"/>
                </a:solidFill>
                <a:latin typeface="Lato"/>
              </a:rPr>
              <a:t>released</a:t>
            </a:r>
            <a:r>
              <a:rPr lang="es-ES" sz="2000" dirty="0">
                <a:solidFill>
                  <a:srgbClr val="FFFFFF"/>
                </a:solidFill>
                <a:latin typeface="Lato"/>
              </a:rPr>
              <a:t>, </a:t>
            </a:r>
            <a:r>
              <a:rPr lang="es-ES" sz="2000" dirty="0" err="1">
                <a:solidFill>
                  <a:srgbClr val="FFFFFF"/>
                </a:solidFill>
                <a:latin typeface="Lato"/>
              </a:rPr>
              <a:t>rumored</a:t>
            </a:r>
            <a:r>
              <a:rPr lang="es-ES" sz="2000" dirty="0">
                <a:solidFill>
                  <a:srgbClr val="FFFFFF"/>
                </a:solidFill>
                <a:latin typeface="Lato"/>
              </a:rPr>
              <a:t>, </a:t>
            </a:r>
            <a:r>
              <a:rPr lang="es-ES" sz="2000" dirty="0" err="1">
                <a:solidFill>
                  <a:srgbClr val="FFFFFF"/>
                </a:solidFill>
                <a:latin typeface="Lato"/>
              </a:rPr>
              <a:t>post-production</a:t>
            </a:r>
            <a:r>
              <a:rPr lang="es-ES" sz="2000" dirty="0">
                <a:solidFill>
                  <a:srgbClr val="FFFFFF"/>
                </a:solidFill>
                <a:latin typeface="Lato"/>
              </a:rPr>
              <a:t>)</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Como solución, utilizamos el </a:t>
            </a:r>
            <a:r>
              <a:rPr lang="es-ES" sz="1800" dirty="0" err="1">
                <a:solidFill>
                  <a:srgbClr val="FFFFFF"/>
                </a:solidFill>
                <a:latin typeface="Lato"/>
              </a:rPr>
              <a:t>idStatus</a:t>
            </a:r>
            <a:r>
              <a:rPr lang="es-ES" sz="1800" dirty="0">
                <a:solidFill>
                  <a:srgbClr val="FFFFFF"/>
                </a:solidFill>
                <a:latin typeface="Lato"/>
              </a:rPr>
              <a:t> como llave foránea en Movie. </a:t>
            </a:r>
          </a:p>
        </p:txBody>
      </p:sp>
      <p:sp>
        <p:nvSpPr>
          <p:cNvPr id="11" name="TextBox 11"/>
          <p:cNvSpPr txBox="1"/>
          <p:nvPr/>
        </p:nvSpPr>
        <p:spPr>
          <a:xfrm>
            <a:off x="3370605" y="2100275"/>
            <a:ext cx="85165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STATUS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007</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7</a:t>
            </a:fld>
            <a:endParaRPr lang="es-ES" noProof="0" dirty="0"/>
          </a:p>
        </p:txBody>
      </p:sp>
      <p:pic>
        <p:nvPicPr>
          <p:cNvPr id="24" name="Imagen 23">
            <a:extLst>
              <a:ext uri="{FF2B5EF4-FFF2-40B4-BE49-F238E27FC236}">
                <a16:creationId xmlns:a16="http://schemas.microsoft.com/office/drawing/2014/main" id="{1CC62671-4684-87FE-5119-38BE07738C5C}"/>
              </a:ext>
            </a:extLst>
          </p:cNvPr>
          <p:cNvPicPr>
            <a:picLocks noChangeAspect="1"/>
          </p:cNvPicPr>
          <p:nvPr/>
        </p:nvPicPr>
        <p:blipFill rotWithShape="1">
          <a:blip r:embed="rId4"/>
          <a:srcRect l="6995"/>
          <a:stretch/>
        </p:blipFill>
        <p:spPr>
          <a:xfrm>
            <a:off x="10527608" y="3668975"/>
            <a:ext cx="2471923" cy="3915321"/>
          </a:xfrm>
          <a:prstGeom prst="rect">
            <a:avLst/>
          </a:prstGeom>
        </p:spPr>
      </p:pic>
      <p:sp>
        <p:nvSpPr>
          <p:cNvPr id="25" name="TextBox 7">
            <a:extLst>
              <a:ext uri="{FF2B5EF4-FFF2-40B4-BE49-F238E27FC236}">
                <a16:creationId xmlns:a16="http://schemas.microsoft.com/office/drawing/2014/main" id="{591A21CF-D370-6612-BF82-F985F05DD0FC}"/>
              </a:ext>
            </a:extLst>
          </p:cNvPr>
          <p:cNvSpPr txBox="1"/>
          <p:nvPr/>
        </p:nvSpPr>
        <p:spPr>
          <a:xfrm rot="16200000">
            <a:off x="-2602439" y="5924153"/>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66705"/>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Original_language es una columna con el nombre del lenguaje original de la Movie. </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Como solución, utilizamos el </a:t>
            </a:r>
            <a:r>
              <a:rPr lang="es-ES" sz="1800" dirty="0" err="1">
                <a:solidFill>
                  <a:srgbClr val="FFFFFF"/>
                </a:solidFill>
                <a:latin typeface="Lato"/>
              </a:rPr>
              <a:t>nameStatus</a:t>
            </a:r>
            <a:r>
              <a:rPr lang="es-ES" sz="1800" dirty="0">
                <a:solidFill>
                  <a:srgbClr val="FFFFFF"/>
                </a:solidFill>
                <a:latin typeface="Lato"/>
              </a:rPr>
              <a:t> como llave foránea en Movie. </a:t>
            </a:r>
          </a:p>
        </p:txBody>
      </p:sp>
      <p:sp>
        <p:nvSpPr>
          <p:cNvPr id="11" name="TextBox 11"/>
          <p:cNvSpPr txBox="1"/>
          <p:nvPr/>
        </p:nvSpPr>
        <p:spPr>
          <a:xfrm>
            <a:off x="3370605" y="2022283"/>
            <a:ext cx="121741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ORIGINAL LANGUAGE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147547"/>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008</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8</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8</a:t>
            </a:fld>
            <a:endParaRPr lang="es-ES"/>
          </a:p>
        </p:txBody>
      </p:sp>
      <p:pic>
        <p:nvPicPr>
          <p:cNvPr id="20" name="Imagen 19">
            <a:extLst>
              <a:ext uri="{FF2B5EF4-FFF2-40B4-BE49-F238E27FC236}">
                <a16:creationId xmlns:a16="http://schemas.microsoft.com/office/drawing/2014/main" id="{E2FEFA70-0BD5-0953-6288-2A9A9F5268CC}"/>
              </a:ext>
            </a:extLst>
          </p:cNvPr>
          <p:cNvPicPr>
            <a:picLocks noChangeAspect="1"/>
          </p:cNvPicPr>
          <p:nvPr/>
        </p:nvPicPr>
        <p:blipFill>
          <a:blip r:embed="rId4"/>
          <a:stretch>
            <a:fillRect/>
          </a:stretch>
        </p:blipFill>
        <p:spPr>
          <a:xfrm>
            <a:off x="12593590" y="3050537"/>
            <a:ext cx="3886199" cy="5591111"/>
          </a:xfrm>
          <a:prstGeom prst="rect">
            <a:avLst/>
          </a:prstGeom>
        </p:spPr>
      </p:pic>
      <p:sp>
        <p:nvSpPr>
          <p:cNvPr id="22" name="Título 1">
            <a:extLst>
              <a:ext uri="{FF2B5EF4-FFF2-40B4-BE49-F238E27FC236}">
                <a16:creationId xmlns:a16="http://schemas.microsoft.com/office/drawing/2014/main" id="{03F9B848-1915-8471-55CF-86637262B0BC}"/>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23" name="TextBox 7">
            <a:extLst>
              <a:ext uri="{FF2B5EF4-FFF2-40B4-BE49-F238E27FC236}">
                <a16:creationId xmlns:a16="http://schemas.microsoft.com/office/drawing/2014/main" id="{A9D41781-1D97-F855-E3BC-12F0B4054A1D}"/>
              </a:ext>
            </a:extLst>
          </p:cNvPr>
          <p:cNvSpPr txBox="1"/>
          <p:nvPr/>
        </p:nvSpPr>
        <p:spPr>
          <a:xfrm rot="16200000">
            <a:off x="-2579650" y="5830921"/>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2530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66705"/>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Genres contiene un </a:t>
            </a:r>
            <a:r>
              <a:rPr lang="es-ES" sz="2000" dirty="0" err="1">
                <a:solidFill>
                  <a:srgbClr val="FFFFFF"/>
                </a:solidFill>
                <a:latin typeface="Lato"/>
              </a:rPr>
              <a:t>String</a:t>
            </a:r>
            <a:r>
              <a:rPr lang="es-ES" sz="2000" dirty="0">
                <a:solidFill>
                  <a:srgbClr val="FFFFFF"/>
                </a:solidFill>
                <a:latin typeface="Lato"/>
              </a:rPr>
              <a:t> de géneros que puede contener 0 a n géneros</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Se soluciona con una tabla llamada </a:t>
            </a:r>
            <a:r>
              <a:rPr lang="es-ES" dirty="0" err="1">
                <a:solidFill>
                  <a:srgbClr val="FFFFFF"/>
                </a:solidFill>
                <a:latin typeface="Lato"/>
              </a:rPr>
              <a:t>movies</a:t>
            </a:r>
            <a:r>
              <a:rPr lang="es-ES" sz="1800" dirty="0" err="1">
                <a:solidFill>
                  <a:srgbClr val="FFFFFF"/>
                </a:solidFill>
                <a:latin typeface="Lato"/>
              </a:rPr>
              <a:t>_</a:t>
            </a:r>
            <a:r>
              <a:rPr lang="es-ES" dirty="0" err="1">
                <a:solidFill>
                  <a:srgbClr val="FFFFFF"/>
                </a:solidFill>
                <a:latin typeface="Lato"/>
              </a:rPr>
              <a:t>g</a:t>
            </a:r>
            <a:r>
              <a:rPr lang="es-ES" sz="1800" dirty="0" err="1">
                <a:solidFill>
                  <a:srgbClr val="FFFFFF"/>
                </a:solidFill>
                <a:latin typeface="Lato"/>
              </a:rPr>
              <a:t>enre</a:t>
            </a:r>
            <a:r>
              <a:rPr lang="es-ES" sz="1800" dirty="0">
                <a:solidFill>
                  <a:srgbClr val="FFFFFF"/>
                </a:solidFill>
                <a:latin typeface="Lato"/>
              </a:rPr>
              <a:t> utilizando la llave primaria de cada uno.</a:t>
            </a:r>
          </a:p>
        </p:txBody>
      </p:sp>
      <p:sp>
        <p:nvSpPr>
          <p:cNvPr id="11" name="TextBox 11"/>
          <p:cNvSpPr txBox="1"/>
          <p:nvPr/>
        </p:nvSpPr>
        <p:spPr>
          <a:xfrm>
            <a:off x="3370605" y="2022283"/>
            <a:ext cx="121741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9</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9</a:t>
            </a:fld>
            <a:endParaRPr lang="es-ES"/>
          </a:p>
        </p:txBody>
      </p:sp>
      <p:pic>
        <p:nvPicPr>
          <p:cNvPr id="3" name="Imagen 2">
            <a:extLst>
              <a:ext uri="{FF2B5EF4-FFF2-40B4-BE49-F238E27FC236}">
                <a16:creationId xmlns:a16="http://schemas.microsoft.com/office/drawing/2014/main" id="{032D9B0C-6980-5B84-FADA-3FCF82C592BC}"/>
              </a:ext>
            </a:extLst>
          </p:cNvPr>
          <p:cNvPicPr>
            <a:picLocks noChangeAspect="1"/>
          </p:cNvPicPr>
          <p:nvPr/>
        </p:nvPicPr>
        <p:blipFill>
          <a:blip r:embed="rId4"/>
          <a:stretch>
            <a:fillRect/>
          </a:stretch>
        </p:blipFill>
        <p:spPr>
          <a:xfrm>
            <a:off x="10808956" y="4231861"/>
            <a:ext cx="6019171" cy="3228464"/>
          </a:xfrm>
          <a:prstGeom prst="rect">
            <a:avLst/>
          </a:prstGeom>
        </p:spPr>
      </p:pic>
      <p:sp>
        <p:nvSpPr>
          <p:cNvPr id="5" name="Título 1">
            <a:extLst>
              <a:ext uri="{FF2B5EF4-FFF2-40B4-BE49-F238E27FC236}">
                <a16:creationId xmlns:a16="http://schemas.microsoft.com/office/drawing/2014/main" id="{B4766304-8958-B911-BF6B-8A47046E522E}"/>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6" name="TextBox 7">
            <a:extLst>
              <a:ext uri="{FF2B5EF4-FFF2-40B4-BE49-F238E27FC236}">
                <a16:creationId xmlns:a16="http://schemas.microsoft.com/office/drawing/2014/main" id="{19727DC3-2DBE-63F3-02A2-7F630AA30C38}"/>
              </a:ext>
            </a:extLst>
          </p:cNvPr>
          <p:cNvSpPr txBox="1"/>
          <p:nvPr/>
        </p:nvSpPr>
        <p:spPr>
          <a:xfrm rot="16200000">
            <a:off x="-2502153" y="5873339"/>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426915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2834</TotalTime>
  <Words>816</Words>
  <Application>Microsoft Office PowerPoint</Application>
  <PresentationFormat>Personalizado</PresentationFormat>
  <Paragraphs>167</Paragraphs>
  <Slides>30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Big Shoulders Display Bold</vt:lpstr>
      <vt:lpstr>Calibri</vt:lpstr>
      <vt:lpstr>Arial</vt:lpstr>
      <vt:lpstr>Lato</vt:lpstr>
      <vt:lpstr>Big Shoulders Display</vt:lpstr>
      <vt:lpstr>Lato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Dark Illustration Social Science Class Education Presentation</dc:title>
  <dc:creator>Rogelio Bucktron</dc:creator>
  <cp:lastModifiedBy>alex santacruz</cp:lastModifiedBy>
  <cp:revision>14</cp:revision>
  <dcterms:created xsi:type="dcterms:W3CDTF">2006-08-16T00:00:00Z</dcterms:created>
  <dcterms:modified xsi:type="dcterms:W3CDTF">2023-02-10T12:21:39Z</dcterms:modified>
  <dc:identifier>DAECH7Y9vkE</dc:identifier>
</cp:coreProperties>
</file>